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pple.com/uk" TargetMode="External"/><Relationship Id="rId3" Type="http://schemas.openxmlformats.org/officeDocument/2006/relationships/hyperlink" Target="http://github.com/salaboy/from-monolith-to-k8s" TargetMode="External"/><Relationship Id="rId4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://www.apple.com/uk" TargetMode="External"/><Relationship Id="rId4" Type="http://schemas.openxmlformats.org/officeDocument/2006/relationships/hyperlink" Target="http://fmtok8s-api-gateway-jx-staging.34.65.78.40.nip.io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hyperlink" Target="https://github.com/salaboy/fmtok8s-api-gateway/blob/master/jenkins-x.yml" TargetMode="External"/><Relationship Id="rId5" Type="http://schemas.openxmlformats.org/officeDocument/2006/relationships/hyperlink" Target="https://github.com/salaboy/fmtok8s-kubecon-app/blob/master/kubecon-app/requirements.yaml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hyperlink" Target="http://twitter.com/tracymiranda" TargetMode="External"/><Relationship Id="rId5" Type="http://schemas.openxmlformats.org/officeDocument/2006/relationships/hyperlink" Target="http://twitter.com/salaboy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alaboy/fmtok8s-api-gateway/blob/master/jenkins-x.yml" TargetMode="External"/><Relationship Id="rId3" Type="http://schemas.openxmlformats.org/officeDocument/2006/relationships/hyperlink" Target="https://github.com/salaboy/fmtok8s-kubecon-app/blob/master/kubecon-app/requirements.yaml" TargetMode="External"/><Relationship Id="rId4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/>
        </p:nvSpPr>
        <p:spPr>
          <a:xfrm>
            <a:off x="605623" y="3988298"/>
            <a:ext cx="1042416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i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Tracy Miranda, Mauricio Salatino</a:t>
            </a:r>
          </a:p>
        </p:txBody>
      </p:sp>
      <p:sp>
        <p:nvSpPr>
          <p:cNvPr id="119" name="Title 1"/>
          <p:cNvSpPr txBox="1"/>
          <p:nvPr/>
        </p:nvSpPr>
        <p:spPr>
          <a:xfrm>
            <a:off x="605623" y="2978075"/>
            <a:ext cx="1042416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361188">
              <a:lnSpc>
                <a:spcPts val="8500"/>
              </a:lnSpc>
              <a:defRPr b="1" sz="37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we migrated our Monolith to K8s and became a high performing team</a:t>
            </a:r>
            <a:endParaRPr b="0" sz="948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Jenkins X: CI pipeline</a:t>
            </a:r>
          </a:p>
        </p:txBody>
      </p:sp>
      <p:pic>
        <p:nvPicPr>
          <p:cNvPr id="150" name="pipeline.png" descr="pip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49" y="3046989"/>
            <a:ext cx="110109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Jenkins X: CD and GitOps</a:t>
            </a:r>
          </a:p>
        </p:txBody>
      </p:sp>
      <p:pic>
        <p:nvPicPr>
          <p:cNvPr id="153" name="jenkins-x-release-pipeline.png" descr="jenkins-x-release-pip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545" y="1480730"/>
            <a:ext cx="10872910" cy="470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From Monolith to K8s</a:t>
            </a:r>
          </a:p>
        </p:txBody>
      </p:sp>
      <p:sp>
        <p:nvSpPr>
          <p:cNvPr id="156" name="http://github.com/salaboy/from-monolith-to-k8s…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2261913" y="1242852"/>
            <a:ext cx="7288739" cy="132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http://github.com/salaboy/from-monolith-to-k8s</a:t>
            </a:r>
          </a:p>
          <a:p>
            <a:pPr>
              <a:defRPr sz="2600">
                <a:latin typeface="Lato Regular"/>
                <a:ea typeface="Lato Regular"/>
                <a:cs typeface="Lato Regular"/>
                <a:sym typeface="Lato Regular"/>
              </a:defRPr>
            </a:pPr>
          </a:p>
          <a:p>
            <a:pPr algn="ctr">
              <a:defRPr sz="2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Conference Site</a:t>
            </a:r>
          </a:p>
        </p:txBody>
      </p:sp>
      <p:pic>
        <p:nvPicPr>
          <p:cNvPr id="157" name="microservices-architecture.png" descr="microservices-architecture.png"/>
          <p:cNvPicPr>
            <a:picLocks noChangeAspect="1"/>
          </p:cNvPicPr>
          <p:nvPr/>
        </p:nvPicPr>
        <p:blipFill>
          <a:blip r:embed="rId4">
            <a:extLst/>
          </a:blip>
          <a:srcRect l="0" t="25962" r="0" b="0"/>
          <a:stretch>
            <a:fillRect/>
          </a:stretch>
        </p:blipFill>
        <p:spPr>
          <a:xfrm>
            <a:off x="2312182" y="2709363"/>
            <a:ext cx="7188201" cy="3685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 #1</a:t>
            </a:r>
          </a:p>
        </p:txBody>
      </p:sp>
      <p:pic>
        <p:nvPicPr>
          <p:cNvPr id="160" name="Conference-Agenda.png" descr="Conference-Agenda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825731" y="1208531"/>
            <a:ext cx="8849875" cy="485090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ttp://fmtok8s-api-gateway-jx-staging.34.65.78.40.nip.io/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700189" y="6281661"/>
            <a:ext cx="9864327" cy="53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ato Regular"/>
                <a:ea typeface="Lato Regular"/>
                <a:cs typeface="Lato Regular"/>
                <a:sym typeface="La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http://fmtok8s-api-gateway-jx-staging.34.65.78.40.nip.io/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Back to Accelerate</a:t>
            </a:r>
          </a:p>
        </p:txBody>
      </p:sp>
      <p:pic>
        <p:nvPicPr>
          <p:cNvPr id="164" name="23meaningfulwork.png" descr="23meaningful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0403" y="3949280"/>
            <a:ext cx="444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19vizualizework.png" descr="19vizualize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0403" y="2716078"/>
            <a:ext cx="444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17monitorsystemhealth.png" descr="17monitorsystemheal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596" y="3949280"/>
            <a:ext cx="444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6monitoring.png" descr="16monitor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6596" y="2716078"/>
            <a:ext cx="444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15changeapproval.png" descr="15changeapprova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50403" y="1638719"/>
            <a:ext cx="4445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14teamexperimentation.png" descr="14teamexperiment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0996" y="1638719"/>
            <a:ext cx="4445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172" name="Technical…"/>
          <p:cNvSpPr txBox="1"/>
          <p:nvPr/>
        </p:nvSpPr>
        <p:spPr>
          <a:xfrm>
            <a:off x="1040714" y="1385653"/>
            <a:ext cx="10581983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60000"/>
              <a:buBlip>
                <a:blip r:embed="rId2"/>
              </a:buBlip>
              <a:defRPr sz="43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Technical</a:t>
            </a:r>
          </a:p>
          <a:p>
            <a:pPr lvl="1" marL="561473" indent="-180473">
              <a:buSzPct val="60000"/>
              <a:buBlip>
                <a:blip r:embed="rId2"/>
              </a:buBlip>
              <a:defRPr sz="43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Applications as a Set of Services</a:t>
            </a:r>
          </a:p>
          <a:p>
            <a:pPr lvl="1" marL="561473" indent="-180473">
              <a:buSzPct val="60000"/>
              <a:buBlip>
                <a:blip r:embed="rId2"/>
              </a:buBlip>
              <a:defRPr sz="43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App Infrastructure: Hosted or Managed?</a:t>
            </a:r>
          </a:p>
          <a:p>
            <a:pPr marL="180473" indent="-180473">
              <a:buSzPct val="60000"/>
              <a:buBlip>
                <a:blip r:embed="rId2"/>
              </a:buBlip>
              <a:defRPr sz="43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Business Visibility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no Application</a:t>
            </a:r>
          </a:p>
        </p:txBody>
      </p:sp>
      <p:pic>
        <p:nvPicPr>
          <p:cNvPr id="175" name="release-streams.png" descr="release-strea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833" y="1456065"/>
            <a:ext cx="8150334" cy="4911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Helm to the Rescue! </a:t>
            </a:r>
          </a:p>
        </p:txBody>
      </p:sp>
      <p:pic>
        <p:nvPicPr>
          <p:cNvPr id="178" name="adding-infrastructure.png" descr="adding-infra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6582" y="1925894"/>
            <a:ext cx="9588970" cy="343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helm-logo.png" descr="helm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107" y="2112297"/>
            <a:ext cx="2667001" cy="306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https://github.com/salaboy/fmtok8s-api-gateway/blob/master/jenkins-x.yml…"/>
          <p:cNvSpPr txBox="1"/>
          <p:nvPr/>
        </p:nvSpPr>
        <p:spPr>
          <a:xfrm>
            <a:off x="412893" y="5588060"/>
            <a:ext cx="11366215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https://github.com/salaboy/fmtok8s-api-gateway/blob/master/jenkins-x.yml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https://github.com/salaboy/fmtok8s-kubecon-app/blob/master/kubecon-app/requirements.yaml</a:t>
            </a:r>
            <a:endParaRPr u="none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Adding Application Infrastructure</a:t>
            </a:r>
          </a:p>
        </p:txBody>
      </p:sp>
      <p:sp>
        <p:nvSpPr>
          <p:cNvPr id="183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184" name="Screenshot 2020-07-24 at 15.58.42.png" descr="Screenshot 2020-07-24 at 15.58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9565" y="1197244"/>
            <a:ext cx="10212870" cy="497764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Hosted or Managed?"/>
          <p:cNvSpPr txBox="1"/>
          <p:nvPr/>
        </p:nvSpPr>
        <p:spPr>
          <a:xfrm>
            <a:off x="4247280" y="6097463"/>
            <a:ext cx="36974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Hosted or Managed?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Understanding Process State</a:t>
            </a:r>
          </a:p>
        </p:txBody>
      </p:sp>
      <p:sp>
        <p:nvSpPr>
          <p:cNvPr id="188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189" name="c4p-flow-understanding-state.png" descr="c4p-flow-understanding-sta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0149" y="1189304"/>
            <a:ext cx="4711702" cy="5206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About Us</a:t>
            </a:r>
          </a:p>
        </p:txBody>
      </p:sp>
      <p:pic>
        <p:nvPicPr>
          <p:cNvPr id="122" name="tracymiranda.jpg" descr="tracymiran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9" y="1767561"/>
            <a:ext cx="3682107" cy="332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alaboy-profile-pic.jpg" descr="salaboy-profile-pic.jpg"/>
          <p:cNvPicPr>
            <a:picLocks noChangeAspect="1"/>
          </p:cNvPicPr>
          <p:nvPr/>
        </p:nvPicPr>
        <p:blipFill>
          <a:blip r:embed="rId3">
            <a:extLst/>
          </a:blip>
          <a:srcRect l="13917" t="0" r="13917" b="0"/>
          <a:stretch>
            <a:fillRect/>
          </a:stretch>
        </p:blipFill>
        <p:spPr>
          <a:xfrm>
            <a:off x="6680097" y="1767482"/>
            <a:ext cx="3596981" cy="332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racy Miranda @CloudBees…"/>
          <p:cNvSpPr txBox="1"/>
          <p:nvPr/>
        </p:nvSpPr>
        <p:spPr>
          <a:xfrm>
            <a:off x="1978357" y="5297653"/>
            <a:ext cx="3703511" cy="1474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Tracy Miranda @CloudBees</a:t>
            </a:r>
          </a:p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@tracymiranda</a:t>
            </a:r>
          </a:p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Board Chair @CD.Foundation</a:t>
            </a:r>
          </a:p>
        </p:txBody>
      </p:sp>
      <p:sp>
        <p:nvSpPr>
          <p:cNvPr id="125" name="Mauricio Salatino…"/>
          <p:cNvSpPr txBox="1"/>
          <p:nvPr/>
        </p:nvSpPr>
        <p:spPr>
          <a:xfrm>
            <a:off x="6905553" y="5297653"/>
            <a:ext cx="3145968" cy="1474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Mauricio Salatino </a:t>
            </a:r>
          </a:p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@salaboy</a:t>
            </a:r>
          </a:p>
          <a:p>
            <a:pPr algn="ctr">
              <a:defRPr sz="22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@Camunda / @LearnK8s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Avoiding Inconsistent States</a:t>
            </a:r>
          </a:p>
        </p:txBody>
      </p:sp>
      <p:sp>
        <p:nvSpPr>
          <p:cNvPr id="192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193" name="c4p-flow-inconsistent-state.png" descr="c4p-flow-inconsistent-sta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0647" y="1239522"/>
            <a:ext cx="4181669" cy="5301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Updating your flow</a:t>
            </a:r>
          </a:p>
        </p:txBody>
      </p:sp>
      <p:sp>
        <p:nvSpPr>
          <p:cNvPr id="196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197" name="c4p-flow-new-steps.png" descr="c4p-flow-new-step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3678" y="1281715"/>
            <a:ext cx="5924644" cy="5480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Dealing with Edge Cases</a:t>
            </a:r>
          </a:p>
        </p:txBody>
      </p:sp>
      <p:sp>
        <p:nvSpPr>
          <p:cNvPr id="200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201" name="c4p-flow-speaker-missing.png" descr="c4p-flow-speaker-miss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6559" y="1803289"/>
            <a:ext cx="7138882" cy="4148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sensitive actions</a:t>
            </a:r>
          </a:p>
        </p:txBody>
      </p:sp>
      <p:sp>
        <p:nvSpPr>
          <p:cNvPr id="204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205" name="c4p-flow-timebased.png" descr="c4p-flow-timebas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580" y="1343417"/>
            <a:ext cx="4659442" cy="5012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Workflow Engine: Zeebe</a:t>
            </a:r>
          </a:p>
        </p:txBody>
      </p:sp>
      <p:sp>
        <p:nvSpPr>
          <p:cNvPr id="208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209" name="zeebe-logo.png" descr="zeebe-logo.png"/>
          <p:cNvPicPr>
            <a:picLocks noChangeAspect="1"/>
          </p:cNvPicPr>
          <p:nvPr/>
        </p:nvPicPr>
        <p:blipFill>
          <a:blip r:embed="rId4">
            <a:extLst/>
          </a:blip>
          <a:srcRect l="0" t="0" r="75383" b="17918"/>
          <a:stretch>
            <a:fillRect/>
          </a:stretch>
        </p:blipFill>
        <p:spPr>
          <a:xfrm>
            <a:off x="3489126" y="1646445"/>
            <a:ext cx="5213555" cy="485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With a Workflow Engine</a:t>
            </a:r>
          </a:p>
        </p:txBody>
      </p:sp>
      <p:sp>
        <p:nvSpPr>
          <p:cNvPr id="212" name="Text"/>
          <p:cNvSpPr txBox="1"/>
          <p:nvPr/>
        </p:nvSpPr>
        <p:spPr>
          <a:xfrm>
            <a:off x="6009792" y="5588060"/>
            <a:ext cx="172416" cy="106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algn="ctr" defTabSz="457200">
              <a:lnSpc>
                <a:spcPts val="4700"/>
              </a:lnSpc>
              <a:defRPr sz="2100" u="sng">
                <a:solidFill>
                  <a:srgbClr val="0563C1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endParaRPr u="none">
              <a:solidFill>
                <a:srgbClr val="000000"/>
              </a:solidFill>
            </a:endParaRPr>
          </a:p>
        </p:txBody>
      </p:sp>
      <p:pic>
        <p:nvPicPr>
          <p:cNvPr id="213" name="call-for-proposals-with-zeebe.png" descr="call-for-proposals-with-zeeb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8461" y="1166524"/>
            <a:ext cx="8235078" cy="5269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216" name="Jenkins X for CI/CD in Kubernetes…"/>
          <p:cNvSpPr txBox="1"/>
          <p:nvPr/>
        </p:nvSpPr>
        <p:spPr>
          <a:xfrm>
            <a:off x="929496" y="1986279"/>
            <a:ext cx="96235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Jenkins X for CI/CD in Kubernetes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Streamline the answer to Hosted vs Managed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Invest in Business Visibility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Accelerate</a:t>
            </a:r>
          </a:p>
        </p:txBody>
      </p:sp>
      <p:pic>
        <p:nvPicPr>
          <p:cNvPr id="219" name="accelarate24.png" descr="accelarat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43" y="948438"/>
            <a:ext cx="8154114" cy="576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Transformational Leadership</a:t>
            </a:r>
          </a:p>
        </p:txBody>
      </p:sp>
      <p:sp>
        <p:nvSpPr>
          <p:cNvPr id="222" name="VISION…"/>
          <p:cNvSpPr txBox="1"/>
          <p:nvPr/>
        </p:nvSpPr>
        <p:spPr>
          <a:xfrm>
            <a:off x="929496" y="1986279"/>
            <a:ext cx="10164404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VISION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INSPIRATIONAL COMMUNICATION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INTELLECTUAL STIMULATION 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SUPPORTIVE LEADERSHIP</a:t>
            </a:r>
          </a:p>
          <a:p>
            <a:pPr marL="280736" indent="-280736" defTabSz="457200">
              <a:buSzPct val="60000"/>
              <a:buBlip>
                <a:blip r:embed="rId2"/>
              </a:buBlip>
              <a:defRPr sz="36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PERSONAL RECOGNITION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28" name="Title 1"/>
          <p:cNvSpPr txBox="1"/>
          <p:nvPr/>
        </p:nvSpPr>
        <p:spPr>
          <a:xfrm>
            <a:off x="449401" y="983301"/>
            <a:ext cx="10424161" cy="3533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700">
                <a:solidFill>
                  <a:srgbClr val="262626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How to make it happen:</a:t>
            </a:r>
          </a:p>
          <a:p>
            <a:pPr marL="228600" indent="-228600">
              <a:lnSpc>
                <a:spcPct val="90000"/>
              </a:lnSpc>
              <a:buSzPct val="80000"/>
              <a:buBlip>
                <a:blip r:embed="rId2"/>
              </a:buBlip>
              <a:defRPr sz="4700">
                <a:solidFill>
                  <a:srgbClr val="262626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Principles</a:t>
            </a:r>
          </a:p>
          <a:p>
            <a:pPr marL="228600" indent="-228600">
              <a:lnSpc>
                <a:spcPct val="90000"/>
              </a:lnSpc>
              <a:buSzPct val="80000"/>
              <a:buBlip>
                <a:blip r:embed="rId2"/>
              </a:buBlip>
              <a:defRPr sz="4700">
                <a:solidFill>
                  <a:srgbClr val="262626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Examples</a:t>
            </a:r>
          </a:p>
          <a:p>
            <a:pPr marL="228600" indent="-228600">
              <a:lnSpc>
                <a:spcPct val="90000"/>
              </a:lnSpc>
              <a:buSzPct val="80000"/>
              <a:buBlip>
                <a:blip r:embed="rId2"/>
              </a:buBlip>
              <a:defRPr sz="4700">
                <a:solidFill>
                  <a:srgbClr val="262626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Accelerate</a:t>
            </a:r>
          </a:p>
        </p:txBody>
      </p:sp>
      <p:pic>
        <p:nvPicPr>
          <p:cNvPr id="131" name="accelerate.png" descr="acceler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827" y="1100910"/>
            <a:ext cx="11152346" cy="5488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Key Findings - Elite Performers</a:t>
            </a:r>
          </a:p>
        </p:txBody>
      </p:sp>
      <p:pic>
        <p:nvPicPr>
          <p:cNvPr id="134" name="mttr.png" descr="mtt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920" y="1083359"/>
            <a:ext cx="10424160" cy="5583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Accelerate</a:t>
            </a:r>
          </a:p>
        </p:txBody>
      </p:sp>
      <p:pic>
        <p:nvPicPr>
          <p:cNvPr id="137" name="accelarate24.png" descr="accelarat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43" y="948438"/>
            <a:ext cx="8154114" cy="576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tools can help?</a:t>
            </a:r>
          </a:p>
        </p:txBody>
      </p:sp>
      <p:pic>
        <p:nvPicPr>
          <p:cNvPr id="140" name="focus_capabilities.png" descr="focus_capabilit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2549" y="1042562"/>
            <a:ext cx="9506902" cy="5419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Jenkins X</a:t>
            </a:r>
          </a:p>
        </p:txBody>
      </p:sp>
      <p:pic>
        <p:nvPicPr>
          <p:cNvPr id="143" name="jenkins-x-logo.png" descr="jenkins-x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153" y="1625505"/>
            <a:ext cx="7555694" cy="3606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/>
        </p:nvSpPr>
        <p:spPr>
          <a:xfrm>
            <a:off x="449401" y="-173296"/>
            <a:ext cx="104241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Jenkins X</a:t>
            </a:r>
          </a:p>
        </p:txBody>
      </p:sp>
      <p:pic>
        <p:nvPicPr>
          <p:cNvPr id="146" name="jenkins-x-logo.png" descr="jenkins-x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651" y="2476270"/>
            <a:ext cx="5773415" cy="275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407afddc-c936-4667-a573-d78307c70719.png" descr="407afddc-c936-4667-a573-d78307c70719.png"/>
          <p:cNvPicPr>
            <a:picLocks noChangeAspect="1"/>
          </p:cNvPicPr>
          <p:nvPr/>
        </p:nvPicPr>
        <p:blipFill>
          <a:blip r:embed="rId3">
            <a:extLst/>
          </a:blip>
          <a:srcRect l="0" t="2405" r="529" b="4667"/>
          <a:stretch>
            <a:fillRect/>
          </a:stretch>
        </p:blipFill>
        <p:spPr>
          <a:xfrm>
            <a:off x="6719995" y="970652"/>
            <a:ext cx="4770407" cy="5767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4472C4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